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6" r:id="rId4"/>
    <p:sldId id="263" r:id="rId5"/>
    <p:sldId id="257" r:id="rId6"/>
    <p:sldId id="258" r:id="rId7"/>
    <p:sldId id="261" r:id="rId8"/>
    <p:sldId id="260" r:id="rId9"/>
    <p:sldId id="262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19" autoAdjust="0"/>
    <p:restoredTop sz="94660"/>
  </p:normalViewPr>
  <p:slideViewPr>
    <p:cSldViewPr snapToGrid="0">
      <p:cViewPr varScale="1">
        <p:scale>
          <a:sx n="69" d="100"/>
          <a:sy n="69" d="100"/>
        </p:scale>
        <p:origin x="4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0A9B7-C363-4E87-870F-B07555F82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49810F-1C6F-411A-9AEF-8BBA0BC38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BC79E-7503-4DC8-87B6-AF86BEBDD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D9323-FAD7-45C1-B996-F9DE46ECF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10B96-1644-4700-B6FD-1EBC369AB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4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C18B-EC65-4D79-BC5D-311015A0C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C0032F-CDC0-447A-B28C-219E8BAF8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C2B6F-8231-4673-B877-AFDCC18FA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F5F90-BC5A-4C5E-A4BD-D7AD2962F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04CCF-4E46-4F19-8CB4-D055EB55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80993-DA59-4838-B20A-0070042CDF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77F538-5026-424E-8CF3-A06E36B50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26C10-1F98-4D75-8705-C4EC2D2D8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CABA9-6ABC-4DC5-A492-E65D520F7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DEE8B-898B-45CC-B61E-A510CE6F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36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4ED8B-4ABC-4667-891D-96222E005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39552-74C0-47A8-B996-1E7CD587A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234B7-3330-4B81-8720-70772EC25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EFBB2-BB81-4A68-A6B9-FD7A08D2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0BE5B-DC33-43B0-8DB7-B034F3568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14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6F69-F431-4FF6-A637-C8225878D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14F594-971F-4724-901A-45198D8DC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E351E-95BB-4A97-8328-00B359CF6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8E82B-E6B9-4524-AC59-D93F05F93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A4D5B-C011-42D1-89F7-1C755166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8633D-B80B-45CE-8506-023D61B1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7869D-C3EF-45B6-8522-D79DB0F4F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6F8CD-5975-4582-B90D-1BF948349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A2A2-1617-43A4-96E6-BFCAE9350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BCA55-FB23-4952-AFA1-8004C8C77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9BDB3-F0AE-40AD-A2FE-9FA1BA17C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76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8614E-DE53-4058-92B9-1700BDD96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3C746-8F94-47AD-AEF5-86A867455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E1A52B-5F26-48EF-A3EE-B968079E8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7501B-3F46-447A-B863-520C293B1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5AABB-D4DA-4E2F-9885-F7656E7D4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6BF0F4-568B-4B94-9C07-237DDCE2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56EF6A-D545-4DB4-B782-179C3B9DB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BE45E0-ACD8-4CE7-982A-7105350DE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1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73A24-6677-43EA-BCA6-EE0B9B15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9A973-1748-4351-B229-5C325A591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DBDC72-5C8B-4B14-BE5B-8A5BDD85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028BD-084F-4D85-94CB-2AC8D897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4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B918D3-7D14-4871-9ED0-6442B8F0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25EB2F-E646-4AA5-B287-0A80477D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73164-89B4-447C-9516-0CAC9D21C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47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EB84-8492-4D05-9FDB-75182CDE4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AC19D-575D-449C-B331-2C1D97FA3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B92C7-93EC-4F32-B108-CA29F88F4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BB947-8141-4266-BC6D-6E82D06E6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6A2FA-FD3D-4532-9681-654A671B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16B57-53D7-44C2-A58C-1ABBB67C9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13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65099-FE2D-47FA-BB61-D894D5347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FA954A-0030-47DA-AB6A-8F63EBBB6F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FA6FC-0DAE-49D0-9B02-1B8FF34F8D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B71DF-6999-4D93-8690-E28A03B30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7FA3-217E-4D98-A2CF-C13EC89E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6D4CD4-165E-4BF8-AA7F-0D51A01F6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909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wallpapersafari.com/w/3wbP2U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714EB4-D2FA-4CBD-B2A3-5FE54DA87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D3E4E-7489-453F-8993-93FBB830B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8B2A0-88BD-4089-81DC-70B0D8D03F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4195-3201-49E9-840B-0A3D9A61C0F5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32265-3CDB-4B1D-8369-00CABA4DE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A8D48-339B-459C-903F-94E9FDFF8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32B8D-6E45-4439-B203-483F83C4C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3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thingsguy.com/the-good-stuff-on-cliffcentral/thank-you-cannot-sum-up-the-amount-of-love/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slide" Target="slide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0542B-F7DC-48A1-B73F-D2B168649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6135" y="1041400"/>
            <a:ext cx="9144000" cy="2387600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Past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ABE97-9E07-4E79-92D0-EBD4F8B32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7459" y="3429000"/>
            <a:ext cx="9144000" cy="1655762"/>
          </a:xfrm>
        </p:spPr>
        <p:txBody>
          <a:bodyPr/>
          <a:lstStyle/>
          <a:p>
            <a:r>
              <a:rPr lang="en-US" dirty="0"/>
              <a:t>Ali Aqdas</a:t>
            </a:r>
          </a:p>
        </p:txBody>
      </p:sp>
    </p:spTree>
    <p:extLst>
      <p:ext uri="{BB962C8B-B14F-4D97-AF65-F5344CB8AC3E}">
        <p14:creationId xmlns:p14="http://schemas.microsoft.com/office/powerpoint/2010/main" val="304624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F76988B-25B0-4774-859D-B8FAECB9FC76}"/>
              </a:ext>
            </a:extLst>
          </p:cNvPr>
          <p:cNvSpPr txBox="1">
            <a:spLocks/>
          </p:cNvSpPr>
          <p:nvPr/>
        </p:nvSpPr>
        <p:spPr>
          <a:xfrm>
            <a:off x="4526673" y="559691"/>
            <a:ext cx="5471886" cy="2869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Franklin Gothic Demi" panose="020B0703020102020204" pitchFamily="34" charset="0"/>
              </a:rPr>
              <a:t>Dental Radiographs Multi Class Segmentation</a:t>
            </a:r>
          </a:p>
        </p:txBody>
      </p:sp>
      <p:pic>
        <p:nvPicPr>
          <p:cNvPr id="5126" name="Picture 6" descr="Dental x-rays, dentistry, teeth x-rays icon - Download on Iconfinder">
            <a:extLst>
              <a:ext uri="{FF2B5EF4-FFF2-40B4-BE49-F238E27FC236}">
                <a16:creationId xmlns:a16="http://schemas.microsoft.com/office/drawing/2014/main" id="{98614159-3C15-49F9-A018-30649616B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541" y="2228273"/>
            <a:ext cx="3009930" cy="300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386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08843CB-05EA-441C-A320-282BD018F462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5DD1F-715E-483A-A6B3-F7BE159B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25DDF-1F67-43F4-9CD9-E021289BC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5113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Color Filtering and Background Removal of Masks</a:t>
            </a:r>
          </a:p>
          <a:p>
            <a:pPr>
              <a:lnSpc>
                <a:spcPct val="150000"/>
              </a:lnSpc>
            </a:pPr>
            <a:r>
              <a:rPr lang="en-US" dirty="0"/>
              <a:t>Multi Class Segmentation of Train Dataset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DA81F-8E92-463D-B5BF-520E77369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810" y="3679189"/>
            <a:ext cx="2760220" cy="249777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A87B31B-94A2-47DC-A1D6-F4B57C847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971" y="3679189"/>
            <a:ext cx="2770519" cy="249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859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5D9FB6-112F-4DB0-A989-04850891B2E5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50FF9-EF6C-4126-82B5-27CD1264D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BB31-468A-41DA-A62C-E8D027EB8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Trained for 60 Epochs</a:t>
            </a:r>
          </a:p>
          <a:p>
            <a:r>
              <a:rPr lang="en-US" dirty="0"/>
              <a:t>Reasons for Poor Performance</a:t>
            </a:r>
          </a:p>
          <a:p>
            <a:pPr lvl="1"/>
            <a:r>
              <a:rPr lang="en-US" dirty="0"/>
              <a:t>Small Dataset</a:t>
            </a:r>
          </a:p>
          <a:p>
            <a:pPr lvl="1"/>
            <a:r>
              <a:rPr lang="en-US" dirty="0"/>
              <a:t>Low Quality Masks</a:t>
            </a:r>
          </a:p>
          <a:p>
            <a:pPr lvl="1"/>
            <a:r>
              <a:rPr lang="en-US" dirty="0"/>
              <a:t>Radiograph Images</a:t>
            </a:r>
          </a:p>
        </p:txBody>
      </p:sp>
      <p:graphicFrame>
        <p:nvGraphicFramePr>
          <p:cNvPr id="5" name="Table 10">
            <a:extLst>
              <a:ext uri="{FF2B5EF4-FFF2-40B4-BE49-F238E27FC236}">
                <a16:creationId xmlns:a16="http://schemas.microsoft.com/office/drawing/2014/main" id="{3060B427-0C1B-45C8-9EC6-5124856D0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8843720"/>
              </p:ext>
            </p:extLst>
          </p:nvPr>
        </p:nvGraphicFramePr>
        <p:xfrm>
          <a:off x="2032000" y="4346540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528859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52032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868236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52786756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FINAL EPOCH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92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Train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Valid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F-Beta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171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0.1065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38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462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E71EFA-D620-4815-ACB1-0F2EAEF53A2B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EDC17-2EE4-4016-A3CB-ACFD93427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Epithelial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0B4C8-5E63-483F-9F86-DF0C19504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of U-Net for Image Segmentation of Epithelial Cells</a:t>
            </a:r>
          </a:p>
          <a:p>
            <a:r>
              <a:rPr lang="en-US" dirty="0"/>
              <a:t>Following results were obtained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92728801-6CC5-4A95-9A8E-01924D412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958901"/>
              </p:ext>
            </p:extLst>
          </p:nvPr>
        </p:nvGraphicFramePr>
        <p:xfrm>
          <a:off x="1775092" y="5032375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528859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52032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868236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52786756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FINAL EPOCH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92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Train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Valid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F-Beta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171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0.5637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38390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75BA944F-000D-472C-ADE9-BA8B6697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294" y="2760904"/>
            <a:ext cx="2470956" cy="211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87EF944-0C83-4C24-A59D-7F85A2B5C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951" y="2763894"/>
            <a:ext cx="3026393" cy="2113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548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3DEEE95-7674-461D-9272-E1C6BB370E24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B0DA34-9E27-4404-B554-EA5A51522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Franklin Gothic Demi" panose="020B0703020102020204" pitchFamily="34" charset="0"/>
              </a:rPr>
              <a:t>YOLOv5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4AF9F-BBDB-4C8B-BA0B-249D03218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597" y="1528997"/>
            <a:ext cx="11128947" cy="4963878"/>
          </a:xfrm>
        </p:spPr>
        <p:txBody>
          <a:bodyPr/>
          <a:lstStyle/>
          <a:p>
            <a:r>
              <a:rPr lang="en-US" dirty="0"/>
              <a:t>Task Assigned to learn to object detection</a:t>
            </a:r>
          </a:p>
          <a:p>
            <a:r>
              <a:rPr lang="en-US" dirty="0"/>
              <a:t>Detected Wheat Heads using YOLOv5</a:t>
            </a:r>
          </a:p>
          <a:p>
            <a:r>
              <a:rPr lang="en-US" dirty="0"/>
              <a:t>Trained for 10 Epochs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C6948D5A-21B7-43E0-874E-C7E362EFB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111" y="3099002"/>
            <a:ext cx="3044253" cy="3044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61A53450-2807-4B0E-8665-8FB9DFB9AB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8708829"/>
                  </p:ext>
                </p:extLst>
              </p:nvPr>
            </p:nvGraphicFramePr>
            <p:xfrm>
              <a:off x="5438933" y="3099002"/>
              <a:ext cx="5471409" cy="3077667"/>
            </p:xfrm>
            <a:graphic>
              <a:graphicData uri="http://schemas.microsoft.com/office/powerpoint/2016/slidezoom">
                <pslz:sldZm>
                  <pslz:sldZmObj sldId="271" cId="3706416658">
                    <pslz:zmPr id="{C1080560-D6F0-40AD-AD0B-942CA3BCB3C7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471409" cy="3077667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61A53450-2807-4B0E-8665-8FB9DFB9AB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38933" y="3099002"/>
                <a:ext cx="5471409" cy="3077667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4068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F58EFE-49A2-4985-AB86-6DED718B7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7" y="329784"/>
            <a:ext cx="12142030" cy="607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416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295381-2521-4A7D-BC3F-E940C5B5E9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83" t="-1607" b="1"/>
          <a:stretch/>
        </p:blipFill>
        <p:spPr>
          <a:xfrm>
            <a:off x="3727311" y="344715"/>
            <a:ext cx="4737377" cy="616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70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A37142-A40E-4C40-B612-2D080AC6E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6BD612-A1D8-4514-80DE-B13B2D141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0000" y="-42188"/>
            <a:ext cx="12342000" cy="694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090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8167D0-D98B-4E05-AD18-64B270E271D7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946A3-B1ED-4E2C-9BAE-107FE9C9B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List of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26256-FBC5-4BC7-9559-74774EF2D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02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Keratin Pearls Binary Mask Image Segmentation</a:t>
            </a:r>
          </a:p>
          <a:p>
            <a:pPr>
              <a:lnSpc>
                <a:spcPct val="150000"/>
              </a:lnSpc>
            </a:pPr>
            <a:r>
              <a:rPr lang="en-US" dirty="0"/>
              <a:t>Dental Radiographs Image Segmentation</a:t>
            </a:r>
          </a:p>
          <a:p>
            <a:pPr>
              <a:lnSpc>
                <a:spcPct val="150000"/>
              </a:lnSpc>
            </a:pPr>
            <a:r>
              <a:rPr lang="en-US" dirty="0"/>
              <a:t>Epithelial Cells Binary Mask Image Segmentation</a:t>
            </a:r>
          </a:p>
          <a:p>
            <a:pPr>
              <a:lnSpc>
                <a:spcPct val="150000"/>
              </a:lnSpc>
            </a:pPr>
            <a:r>
              <a:rPr lang="en-US" dirty="0"/>
              <a:t>YOLOv5 Wheat Head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6BE39-3436-4172-B046-7C23E1A07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727" y="3529527"/>
            <a:ext cx="3268495" cy="2963348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B6D25571-BAE5-4A1C-8746-CB9DD6324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45" y="4114726"/>
            <a:ext cx="2540660" cy="248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007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68C25-11D8-4314-9881-E5C74AC56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5553" y="0"/>
            <a:ext cx="6656120" cy="4391891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Keratin Pearl Binary 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855961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502A916-F6CA-412E-AF61-0296B89C666E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6E810-80E4-4EE6-AE8F-50FA7FA51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745" y="452974"/>
            <a:ext cx="10515600" cy="1325563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5E046-C06A-447C-840B-A658BCFF0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dirty="0"/>
              <a:t>Loading and Tiling of Whole Slide Image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dirty="0"/>
              <a:t>Mask Generation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dirty="0"/>
              <a:t>Training a Neural Network for Image Segmentation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4AABCE-AEDD-496B-A52E-314FC07AA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379" y="3707038"/>
            <a:ext cx="2937554" cy="2926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977046-B993-43D1-8415-58951DD72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379" y="3682397"/>
            <a:ext cx="2962913" cy="2950720"/>
          </a:xfrm>
          <a:prstGeom prst="rect">
            <a:avLst/>
          </a:prstGeom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9DF976D6-68B5-4108-B235-F9EA5DD4C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321" y="3629305"/>
            <a:ext cx="3003810" cy="30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39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8DFE8B-14E7-4BCE-8A89-F1BE3B662935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4B105-815F-4A14-B638-1368E5D0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369"/>
            <a:ext cx="10515600" cy="1325563"/>
          </a:xfrm>
        </p:spPr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Loading and </a:t>
            </a:r>
            <a:br>
              <a:rPr lang="en-US" dirty="0">
                <a:latin typeface="Franklin Gothic Demi" panose="020B0703020102020204" pitchFamily="34" charset="0"/>
              </a:rPr>
            </a:br>
            <a:r>
              <a:rPr lang="en-US" dirty="0">
                <a:latin typeface="Franklin Gothic Demi" panose="020B0703020102020204" pitchFamily="34" charset="0"/>
              </a:rPr>
              <a:t>Tiling of Whole Slide Image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54164-9BBC-40FD-B66D-D922372F6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Loaded Whole Slide Images using </a:t>
            </a:r>
            <a:r>
              <a:rPr lang="en-US" dirty="0" err="1"/>
              <a:t>OpenSlide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/>
              <a:t>OpenSlide</a:t>
            </a:r>
            <a:r>
              <a:rPr lang="en-US" dirty="0"/>
              <a:t> is a C-Library with Python Bindings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Slicing an ultra-high resolution image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into equally sized tiles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OpenSlide">
            <a:extLst>
              <a:ext uri="{FF2B5EF4-FFF2-40B4-BE49-F238E27FC236}">
                <a16:creationId xmlns:a16="http://schemas.microsoft.com/office/drawing/2014/main" id="{0822313F-4322-4996-8323-1146D8810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686" y="1760106"/>
            <a:ext cx="2914650" cy="97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C7E561E-FC3D-40AB-91CE-2564FE5DE6DF}"/>
              </a:ext>
            </a:extLst>
          </p:cNvPr>
          <p:cNvGrpSpPr/>
          <p:nvPr/>
        </p:nvGrpSpPr>
        <p:grpSpPr>
          <a:xfrm>
            <a:off x="7997686" y="2906349"/>
            <a:ext cx="3458818" cy="3445307"/>
            <a:chOff x="1033669" y="2906349"/>
            <a:chExt cx="3458818" cy="3445307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0748EE2-ED6F-4F00-8188-66A3BEBFF7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3669" y="2906349"/>
              <a:ext cx="3458818" cy="34453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820EDC91-B01D-491C-AB77-82EF675408E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501769875"/>
                    </p:ext>
                  </p:extLst>
                </p:nvPr>
              </p:nvGraphicFramePr>
              <p:xfrm>
                <a:off x="2763078" y="4536366"/>
                <a:ext cx="198784" cy="198784"/>
              </p:xfrm>
              <a:graphic>
                <a:graphicData uri="http://schemas.microsoft.com/office/powerpoint/2016/slidezoom">
                  <pslz:sldZm>
                    <pslz:sldZmObj sldId="258" cId="827243234">
                      <pslz:zmPr id="{F4B0863F-B253-4DA9-9AE4-45CCBAD39829}" returnToParent="0" imageType="cover" transitionDur="1000">
                        <p166:blipFill xmlns:p166="http://schemas.microsoft.com/office/powerpoint/2016/6/main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198784" cy="198784"/>
                          </a:xfrm>
                          <a:prstGeom prst="rect">
                            <a:avLst/>
                          </a:prstGeom>
                          <a:ln w="38100" cap="sq">
                            <a:solidFill>
                              <a:srgbClr val="000000"/>
                            </a:solidFill>
                            <a:prstDash val="solid"/>
                            <a:miter lim="800000"/>
                          </a:ln>
                          <a:effectLst>
                            <a:outerShdw blurRad="50800" dist="38100" dir="2700000" algn="tl" rotWithShape="0">
                              <a:srgbClr val="000000">
                                <a:alpha val="43000"/>
                              </a:srgbClr>
                            </a:outerShdw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9" name="Slide Zoom 8">
                  <a:hlinkClick r:id="rId5" action="ppaction://hlinksldjump"/>
                  <a:extLst>
                    <a:ext uri="{FF2B5EF4-FFF2-40B4-BE49-F238E27FC236}">
                      <a16:creationId xmlns:a16="http://schemas.microsoft.com/office/drawing/2014/main" id="{820EDC91-B01D-491C-AB77-82EF675408E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727095" y="4536366"/>
                  <a:ext cx="198784" cy="198784"/>
                </a:xfrm>
                <a:prstGeom prst="rect">
                  <a:avLst/>
                </a:prstGeom>
                <a:ln w="38100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1">
                <a:extLst>
                  <a:ext uri="{FF2B5EF4-FFF2-40B4-BE49-F238E27FC236}">
                    <a16:creationId xmlns:a16="http://schemas.microsoft.com/office/drawing/2014/main" id="{CE294560-7117-4A3D-8CB3-3AECBA16AB7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5602521"/>
                  </p:ext>
                </p:extLst>
              </p:nvPr>
            </p:nvGraphicFramePr>
            <p:xfrm>
              <a:off x="1033779" y="4464119"/>
              <a:ext cx="6675783" cy="17128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25261">
                      <a:extLst>
                        <a:ext uri="{9D8B030D-6E8A-4147-A177-3AD203B41FA5}">
                          <a16:colId xmlns:a16="http://schemas.microsoft.com/office/drawing/2014/main" val="905359473"/>
                        </a:ext>
                      </a:extLst>
                    </a:gridCol>
                    <a:gridCol w="2225261">
                      <a:extLst>
                        <a:ext uri="{9D8B030D-6E8A-4147-A177-3AD203B41FA5}">
                          <a16:colId xmlns:a16="http://schemas.microsoft.com/office/drawing/2014/main" val="1477556502"/>
                        </a:ext>
                      </a:extLst>
                    </a:gridCol>
                    <a:gridCol w="2225261">
                      <a:extLst>
                        <a:ext uri="{9D8B030D-6E8A-4147-A177-3AD203B41FA5}">
                          <a16:colId xmlns:a16="http://schemas.microsoft.com/office/drawing/2014/main" val="906239829"/>
                        </a:ext>
                      </a:extLst>
                    </a:gridCol>
                  </a:tblGrid>
                  <a:tr h="8564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Original Image Resolution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Number of Tiles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Tile Resolution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20525318"/>
                      </a:ext>
                    </a:extLst>
                  </a:tr>
                  <a:tr h="856422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35999×35844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1225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1024×1024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71277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1">
                <a:extLst>
                  <a:ext uri="{FF2B5EF4-FFF2-40B4-BE49-F238E27FC236}">
                    <a16:creationId xmlns:a16="http://schemas.microsoft.com/office/drawing/2014/main" id="{CE294560-7117-4A3D-8CB3-3AECBA16AB7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5602521"/>
                  </p:ext>
                </p:extLst>
              </p:nvPr>
            </p:nvGraphicFramePr>
            <p:xfrm>
              <a:off x="1033779" y="4464119"/>
              <a:ext cx="6675783" cy="171284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25261">
                      <a:extLst>
                        <a:ext uri="{9D8B030D-6E8A-4147-A177-3AD203B41FA5}">
                          <a16:colId xmlns:a16="http://schemas.microsoft.com/office/drawing/2014/main" val="905359473"/>
                        </a:ext>
                      </a:extLst>
                    </a:gridCol>
                    <a:gridCol w="2225261">
                      <a:extLst>
                        <a:ext uri="{9D8B030D-6E8A-4147-A177-3AD203B41FA5}">
                          <a16:colId xmlns:a16="http://schemas.microsoft.com/office/drawing/2014/main" val="1477556502"/>
                        </a:ext>
                      </a:extLst>
                    </a:gridCol>
                    <a:gridCol w="2225261">
                      <a:extLst>
                        <a:ext uri="{9D8B030D-6E8A-4147-A177-3AD203B41FA5}">
                          <a16:colId xmlns:a16="http://schemas.microsoft.com/office/drawing/2014/main" val="906239829"/>
                        </a:ext>
                      </a:extLst>
                    </a:gridCol>
                  </a:tblGrid>
                  <a:tr h="8564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Original Image Resolution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Number of Tiles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Tile Resolution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20525318"/>
                      </a:ext>
                    </a:extLst>
                  </a:tr>
                  <a:tr h="85642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274" t="-103546" r="-201370" b="-14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100000" t="-103546" r="-100820" b="-14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200548" t="-103546" r="-1096" b="-14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712771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94016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F6D11B-7ACE-431F-B58F-09CA3FDE3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357" y="0"/>
            <a:ext cx="6867939" cy="686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24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0AAB536-B70C-41B8-9729-B0EB50EA5537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1D325-62E5-4F43-B7DA-9FF3444F8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Generating a Binary Mask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D0D0A-F7DB-40F2-A68E-DA9AEEB31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655"/>
            <a:ext cx="10515600" cy="4351338"/>
          </a:xfrm>
        </p:spPr>
        <p:txBody>
          <a:bodyPr/>
          <a:lstStyle/>
          <a:p>
            <a:r>
              <a:rPr lang="en-US" dirty="0"/>
              <a:t>Generated a </a:t>
            </a:r>
            <a:r>
              <a:rPr lang="en-US" dirty="0" err="1"/>
              <a:t>GeoJSON</a:t>
            </a:r>
            <a:r>
              <a:rPr lang="en-US" dirty="0"/>
              <a:t> Annotation file from </a:t>
            </a:r>
            <a:r>
              <a:rPr lang="en-US" dirty="0" err="1"/>
              <a:t>QuPath</a:t>
            </a:r>
            <a:endParaRPr lang="en-US" dirty="0"/>
          </a:p>
          <a:p>
            <a:r>
              <a:rPr lang="en-US" dirty="0"/>
              <a:t>Developed a Code to read </a:t>
            </a:r>
            <a:r>
              <a:rPr lang="en-US" dirty="0" err="1"/>
              <a:t>GeoJSON</a:t>
            </a:r>
            <a:r>
              <a:rPr lang="en-US" dirty="0"/>
              <a:t> coordinates</a:t>
            </a:r>
          </a:p>
          <a:p>
            <a:r>
              <a:rPr lang="en-US" dirty="0"/>
              <a:t>Used </a:t>
            </a:r>
            <a:r>
              <a:rPr lang="en-US" dirty="0" err="1"/>
              <a:t>SciKit</a:t>
            </a:r>
            <a:r>
              <a:rPr lang="en-US" dirty="0"/>
              <a:t>-Image Framework to Generate Mask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EB947E-C3A6-4908-83E0-9AA81FF4406C}"/>
              </a:ext>
            </a:extLst>
          </p:cNvPr>
          <p:cNvGrpSpPr>
            <a:grpSpLocks noChangeAspect="1"/>
          </p:cNvGrpSpPr>
          <p:nvPr/>
        </p:nvGrpSpPr>
        <p:grpSpPr>
          <a:xfrm>
            <a:off x="2076081" y="3429000"/>
            <a:ext cx="7680960" cy="3356307"/>
            <a:chOff x="1260155" y="2882899"/>
            <a:chExt cx="8545244" cy="373396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2C6AAA9A-06D8-4464-962E-37AA852871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4212" y="2882899"/>
              <a:ext cx="3341807" cy="3341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85475F-4693-4208-80D6-2845C3B93BDB}"/>
                </a:ext>
              </a:extLst>
            </p:cNvPr>
            <p:cNvSpPr txBox="1"/>
            <p:nvPr/>
          </p:nvSpPr>
          <p:spPr>
            <a:xfrm>
              <a:off x="2007468" y="6205974"/>
              <a:ext cx="2437351" cy="4108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QuPath</a:t>
              </a:r>
              <a:r>
                <a:rPr lang="en-US" dirty="0"/>
                <a:t> Annotation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F5C46A5-80B4-48CE-8077-0010038ACEEF}"/>
                </a:ext>
              </a:extLst>
            </p:cNvPr>
            <p:cNvSpPr txBox="1"/>
            <p:nvPr/>
          </p:nvSpPr>
          <p:spPr>
            <a:xfrm>
              <a:off x="7019996" y="6176963"/>
              <a:ext cx="278540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Generate Binary Mask 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9881AF1-F044-4B77-A8C9-D6275AFDE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0155" y="2882899"/>
              <a:ext cx="3636276" cy="32967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029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A6134DB-8F16-4527-9BB5-6890881702E7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6C2C0B-3BEA-4AB5-A407-C92A3C9E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Training A U-Net Learner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0754A-0275-4A30-A0C2-2B2BDE9FC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Fast-AI Library</a:t>
            </a:r>
          </a:p>
          <a:p>
            <a:r>
              <a:rPr lang="en-US" dirty="0"/>
              <a:t>U-Net Architecture for Semantic Segmentation</a:t>
            </a:r>
          </a:p>
          <a:p>
            <a:r>
              <a:rPr lang="en-US" dirty="0"/>
              <a:t>Trained for 35 Epochs</a:t>
            </a:r>
          </a:p>
          <a:p>
            <a:r>
              <a:rPr lang="en-US" dirty="0"/>
              <a:t>Training Time on GPU is 5 Hours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536C0E33-3C0C-47C5-BDF8-451CAF1202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9726607"/>
              </p:ext>
            </p:extLst>
          </p:nvPr>
        </p:nvGraphicFramePr>
        <p:xfrm>
          <a:off x="1835053" y="4198242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528859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52032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868236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52786756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FINAL EPOCH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923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Train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Valid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F-Beta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171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0.017748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0.011935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0.918644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0.012968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38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4777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DAAFCA-4F4A-4918-8677-F3D820DC3445}"/>
              </a:ext>
            </a:extLst>
          </p:cNvPr>
          <p:cNvSpPr/>
          <p:nvPr/>
        </p:nvSpPr>
        <p:spPr>
          <a:xfrm>
            <a:off x="-124691" y="0"/>
            <a:ext cx="7855527" cy="766156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6C2C0B-3BEA-4AB5-A407-C92A3C9E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" panose="020B0703020102020204" pitchFamily="34" charset="0"/>
              </a:rPr>
              <a:t>Training A U-Net Learner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0754A-0275-4A30-A0C2-2B2BDE9FC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Fast-AI Library</a:t>
            </a:r>
          </a:p>
          <a:p>
            <a:r>
              <a:rPr lang="en-US" dirty="0"/>
              <a:t>U-Net Architecture for Semantic Segmentation</a:t>
            </a:r>
          </a:p>
          <a:p>
            <a:r>
              <a:rPr lang="en-US" dirty="0"/>
              <a:t>Trained for 35 Epochs</a:t>
            </a:r>
          </a:p>
          <a:p>
            <a:r>
              <a:rPr lang="en-US" dirty="0"/>
              <a:t>Training Time on GPU is 5 Hours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623200-22D3-4851-A84E-B26B67A4E07B}"/>
              </a:ext>
            </a:extLst>
          </p:cNvPr>
          <p:cNvGrpSpPr/>
          <p:nvPr/>
        </p:nvGrpSpPr>
        <p:grpSpPr>
          <a:xfrm>
            <a:off x="1808870" y="4001294"/>
            <a:ext cx="8028897" cy="1990725"/>
            <a:chOff x="838200" y="3643457"/>
            <a:chExt cx="8028897" cy="19907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4768BA-DFAE-41BB-A1AE-F75A3E2B1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3691083"/>
              <a:ext cx="1800225" cy="189547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887574-202A-4984-8638-82059825C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38425" y="3643457"/>
              <a:ext cx="1857375" cy="199072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4B0979-1F09-4975-A039-02A3849EC2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67324" y="3672031"/>
              <a:ext cx="1797833" cy="196215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C269324-BC9F-4E8A-BF48-A9178D30B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38974" y="3691083"/>
              <a:ext cx="1828123" cy="18954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967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272</Words>
  <Application>Microsoft Office PowerPoint</Application>
  <PresentationFormat>Widescreen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Franklin Gothic Demi</vt:lpstr>
      <vt:lpstr>Office Theme</vt:lpstr>
      <vt:lpstr>Past Projects</vt:lpstr>
      <vt:lpstr>List of Projects</vt:lpstr>
      <vt:lpstr>Keratin Pearl Binary Image Segmentation</vt:lpstr>
      <vt:lpstr>Tasks</vt:lpstr>
      <vt:lpstr>Loading and  Tiling of Whole Slide Image </vt:lpstr>
      <vt:lpstr>PowerPoint Presentation</vt:lpstr>
      <vt:lpstr>Generating a Binary Mask</vt:lpstr>
      <vt:lpstr>Training A U-Net Learner</vt:lpstr>
      <vt:lpstr>Training A U-Net Learner</vt:lpstr>
      <vt:lpstr>PowerPoint Presentation</vt:lpstr>
      <vt:lpstr>Tasks</vt:lpstr>
      <vt:lpstr>Results</vt:lpstr>
      <vt:lpstr>Epithelial Cells</vt:lpstr>
      <vt:lpstr>YOLOv5 Object Detection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Whole Slide Image Scanner</dc:title>
  <dc:creator>Ali</dc:creator>
  <cp:lastModifiedBy>Ali</cp:lastModifiedBy>
  <cp:revision>65</cp:revision>
  <dcterms:created xsi:type="dcterms:W3CDTF">2020-10-04T11:14:01Z</dcterms:created>
  <dcterms:modified xsi:type="dcterms:W3CDTF">2021-02-20T16:41:16Z</dcterms:modified>
</cp:coreProperties>
</file>

<file path=docProps/thumbnail.jpeg>
</file>